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2" r:id="rId3"/>
    <p:sldId id="279" r:id="rId4"/>
    <p:sldId id="259" r:id="rId5"/>
    <p:sldId id="268" r:id="rId6"/>
    <p:sldId id="261" r:id="rId7"/>
    <p:sldId id="281" r:id="rId8"/>
    <p:sldId id="285" r:id="rId9"/>
    <p:sldId id="284" r:id="rId10"/>
    <p:sldId id="263" r:id="rId11"/>
    <p:sldId id="283" r:id="rId12"/>
    <p:sldId id="269" r:id="rId13"/>
    <p:sldId id="273" r:id="rId14"/>
    <p:sldId id="274" r:id="rId15"/>
    <p:sldId id="270" r:id="rId16"/>
    <p:sldId id="276" r:id="rId17"/>
    <p:sldId id="271" r:id="rId18"/>
    <p:sldId id="265" r:id="rId19"/>
    <p:sldId id="272" r:id="rId20"/>
    <p:sldId id="286" r:id="rId21"/>
    <p:sldId id="267" r:id="rId22"/>
  </p:sldIdLst>
  <p:sldSz cx="12192000" cy="6858000"/>
  <p:notesSz cx="6858000" cy="9144000"/>
  <p:embeddedFontLst>
    <p:embeddedFont>
      <p:font typeface="나눔스퀘어 Bold" panose="020B0600000101010101" pitchFamily="50" charset="-127"/>
      <p:bold r:id="rId23"/>
    </p:embeddedFont>
    <p:embeddedFont>
      <p:font typeface="나눔스퀘어 Extra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181" userDrawn="1">
          <p15:clr>
            <a:srgbClr val="A4A3A4"/>
          </p15:clr>
        </p15:guide>
        <p15:guide id="4" orient="horz" pos="799" userDrawn="1">
          <p15:clr>
            <a:srgbClr val="A4A3A4"/>
          </p15:clr>
        </p15:guide>
        <p15:guide id="5" orient="horz" pos="3770" userDrawn="1">
          <p15:clr>
            <a:srgbClr val="A4A3A4"/>
          </p15:clr>
        </p15:guide>
        <p15:guide id="6" orient="horz" pos="13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7840"/>
    <a:srgbClr val="DCBA9B"/>
    <a:srgbClr val="CE9F74"/>
    <a:srgbClr val="DFAD7C"/>
    <a:srgbClr val="DFC1A4"/>
    <a:srgbClr val="D3A982"/>
    <a:srgbClr val="F3E9E0"/>
    <a:srgbClr val="D0E0D9"/>
    <a:srgbClr val="F6F9F7"/>
    <a:srgbClr val="2A2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  <p:guide orient="horz" pos="3181"/>
        <p:guide orient="horz" pos="799"/>
        <p:guide orient="horz" pos="3770"/>
        <p:guide orient="horz" pos="13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857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01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871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51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98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12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309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301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77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46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686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9668E-6701-4295-90E3-12D022C7DF88}" type="datetimeFigureOut">
              <a:rPr lang="ko-KR" altLang="en-US" smtClean="0"/>
              <a:t>2021-04-04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DCB6-0752-4D3B-951B-E9626ACC4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90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832EFEC-E7A4-4F96-BB88-7FAB8981610D}"/>
              </a:ext>
            </a:extLst>
          </p:cNvPr>
          <p:cNvSpPr/>
          <p:nvPr/>
        </p:nvSpPr>
        <p:spPr>
          <a:xfrm>
            <a:off x="1" y="1268414"/>
            <a:ext cx="12192000" cy="47164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0709515-9060-42D4-A650-FD99DE9B4AD1}"/>
              </a:ext>
            </a:extLst>
          </p:cNvPr>
          <p:cNvGrpSpPr/>
          <p:nvPr/>
        </p:nvGrpSpPr>
        <p:grpSpPr>
          <a:xfrm>
            <a:off x="1134433" y="-219075"/>
            <a:ext cx="9942183" cy="7296150"/>
            <a:chOff x="1134433" y="-219075"/>
            <a:chExt cx="9942183" cy="7296150"/>
          </a:xfrm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80BCDF71-5A47-4C91-920E-8D54D40023C1}"/>
                </a:ext>
              </a:extLst>
            </p:cNvPr>
            <p:cNvSpPr/>
            <p:nvPr/>
          </p:nvSpPr>
          <p:spPr>
            <a:xfrm>
              <a:off x="1134433" y="1"/>
              <a:ext cx="9942183" cy="6857999"/>
            </a:xfrm>
            <a:custGeom>
              <a:avLst/>
              <a:gdLst>
                <a:gd name="connsiteX0" fmla="*/ 3429000 w 9942183"/>
                <a:gd name="connsiteY0" fmla="*/ 0 h 6857999"/>
                <a:gd name="connsiteX1" fmla="*/ 6513184 w 9942183"/>
                <a:gd name="connsiteY1" fmla="*/ 0 h 6857999"/>
                <a:gd name="connsiteX2" fmla="*/ 9942183 w 9942183"/>
                <a:gd name="connsiteY2" fmla="*/ 3429000 h 6857999"/>
                <a:gd name="connsiteX3" fmla="*/ 6513184 w 9942183"/>
                <a:gd name="connsiteY3" fmla="*/ 6857999 h 6857999"/>
                <a:gd name="connsiteX4" fmla="*/ 3429000 w 9942183"/>
                <a:gd name="connsiteY4" fmla="*/ 6857999 h 6857999"/>
                <a:gd name="connsiteX5" fmla="*/ 0 w 9942183"/>
                <a:gd name="connsiteY5" fmla="*/ 3429000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42183" h="6857999">
                  <a:moveTo>
                    <a:pt x="3429000" y="0"/>
                  </a:moveTo>
                  <a:lnTo>
                    <a:pt x="6513184" y="0"/>
                  </a:lnTo>
                  <a:lnTo>
                    <a:pt x="9942183" y="3429000"/>
                  </a:lnTo>
                  <a:lnTo>
                    <a:pt x="6513184" y="6857999"/>
                  </a:lnTo>
                  <a:lnTo>
                    <a:pt x="3429000" y="6857999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9600" dirty="0">
                  <a:gradFill>
                    <a:gsLst>
                      <a:gs pos="0">
                        <a:srgbClr val="F3E9E0"/>
                      </a:gs>
                      <a:gs pos="70000">
                        <a:srgbClr val="DFC1A4"/>
                      </a:gs>
                      <a:gs pos="100000">
                        <a:srgbClr val="D3A982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신규 </a:t>
              </a:r>
              <a:r>
                <a:rPr lang="ko-KR" altLang="en-US" sz="9600" dirty="0">
                  <a:gradFill flip="none" rotWithShape="1">
                    <a:gsLst>
                      <a:gs pos="0">
                        <a:srgbClr val="F3E9E0"/>
                      </a:gs>
                      <a:gs pos="70000">
                        <a:srgbClr val="DCBA9B"/>
                      </a:gs>
                      <a:gs pos="100000">
                        <a:srgbClr val="DFAD7C"/>
                      </a:gs>
                    </a:gsLst>
                    <a:lin ang="5400000" scaled="1"/>
                    <a:tileRect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캐릭터</a:t>
              </a:r>
              <a:r>
                <a:rPr lang="ko-KR" altLang="en-US" sz="9600" dirty="0">
                  <a:gradFill>
                    <a:gsLst>
                      <a:gs pos="0">
                        <a:srgbClr val="F3E9E0"/>
                      </a:gs>
                      <a:gs pos="70000">
                        <a:srgbClr val="DFC1A4"/>
                      </a:gs>
                      <a:gs pos="100000">
                        <a:srgbClr val="D3A982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9600" dirty="0">
                  <a:gradFill flip="none" rotWithShape="1">
                    <a:gsLst>
                      <a:gs pos="0">
                        <a:srgbClr val="F3E9E0"/>
                      </a:gs>
                      <a:gs pos="50000">
                        <a:srgbClr val="DCBA9B"/>
                      </a:gs>
                      <a:gs pos="100000">
                        <a:srgbClr val="B67840"/>
                      </a:gs>
                    </a:gsLst>
                    <a:lin ang="5400000" scaled="1"/>
                    <a:tileRect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기획</a:t>
              </a:r>
            </a:p>
          </p:txBody>
        </p:sp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D1FA05B2-AADD-48CC-BBBB-6C43013468B7}"/>
                </a:ext>
              </a:extLst>
            </p:cNvPr>
            <p:cNvSpPr/>
            <p:nvPr/>
          </p:nvSpPr>
          <p:spPr>
            <a:xfrm rot="2700000">
              <a:off x="2447924" y="-219075"/>
              <a:ext cx="7296150" cy="7296150"/>
            </a:xfrm>
            <a:custGeom>
              <a:avLst/>
              <a:gdLst>
                <a:gd name="connsiteX0" fmla="*/ 2408361 w 7296150"/>
                <a:gd name="connsiteY0" fmla="*/ 38451 h 7296150"/>
                <a:gd name="connsiteX1" fmla="*/ 2446812 w 7296150"/>
                <a:gd name="connsiteY1" fmla="*/ 0 h 7296150"/>
                <a:gd name="connsiteX2" fmla="*/ 7296150 w 7296150"/>
                <a:gd name="connsiteY2" fmla="*/ 0 h 7296150"/>
                <a:gd name="connsiteX3" fmla="*/ 7296150 w 7296150"/>
                <a:gd name="connsiteY3" fmla="*/ 4849338 h 7296150"/>
                <a:gd name="connsiteX4" fmla="*/ 7257699 w 7296150"/>
                <a:gd name="connsiteY4" fmla="*/ 4887789 h 7296150"/>
                <a:gd name="connsiteX5" fmla="*/ 7257699 w 7296150"/>
                <a:gd name="connsiteY5" fmla="*/ 38451 h 7296150"/>
                <a:gd name="connsiteX6" fmla="*/ 0 w 7296150"/>
                <a:gd name="connsiteY6" fmla="*/ 2446812 h 7296150"/>
                <a:gd name="connsiteX7" fmla="*/ 38451 w 7296150"/>
                <a:gd name="connsiteY7" fmla="*/ 2408361 h 7296150"/>
                <a:gd name="connsiteX8" fmla="*/ 38451 w 7296150"/>
                <a:gd name="connsiteY8" fmla="*/ 7257699 h 7296150"/>
                <a:gd name="connsiteX9" fmla="*/ 4887789 w 7296150"/>
                <a:gd name="connsiteY9" fmla="*/ 7257699 h 7296150"/>
                <a:gd name="connsiteX10" fmla="*/ 4849338 w 7296150"/>
                <a:gd name="connsiteY10" fmla="*/ 7296150 h 7296150"/>
                <a:gd name="connsiteX11" fmla="*/ 0 w 7296150"/>
                <a:gd name="connsiteY11" fmla="*/ 7296150 h 729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96150" h="7296150">
                  <a:moveTo>
                    <a:pt x="2408361" y="38451"/>
                  </a:moveTo>
                  <a:lnTo>
                    <a:pt x="2446812" y="0"/>
                  </a:lnTo>
                  <a:lnTo>
                    <a:pt x="7296150" y="0"/>
                  </a:lnTo>
                  <a:lnTo>
                    <a:pt x="7296150" y="4849338"/>
                  </a:lnTo>
                  <a:lnTo>
                    <a:pt x="7257699" y="4887789"/>
                  </a:lnTo>
                  <a:lnTo>
                    <a:pt x="7257699" y="38451"/>
                  </a:lnTo>
                  <a:close/>
                  <a:moveTo>
                    <a:pt x="0" y="2446812"/>
                  </a:moveTo>
                  <a:lnTo>
                    <a:pt x="38451" y="2408361"/>
                  </a:lnTo>
                  <a:lnTo>
                    <a:pt x="38451" y="7257699"/>
                  </a:lnTo>
                  <a:lnTo>
                    <a:pt x="4887789" y="7257699"/>
                  </a:lnTo>
                  <a:lnTo>
                    <a:pt x="4849338" y="7296150"/>
                  </a:lnTo>
                  <a:lnTo>
                    <a:pt x="0" y="729615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1" name="Picture 2" descr="게임성과 BM모델이 반비례! - 가디언 테일즈">
            <a:extLst>
              <a:ext uri="{FF2B5EF4-FFF2-40B4-BE49-F238E27FC236}">
                <a16:creationId xmlns:a16="http://schemas.microsoft.com/office/drawing/2014/main" id="{201A3E77-D572-487A-8113-D321C59D8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74" y="261938"/>
            <a:ext cx="47625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142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5080033-6FE8-4922-8E62-250AEFDFD36C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095999" y="2716230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이별 그리고 이 세계</a:t>
            </a:r>
            <a:endParaRPr lang="en-US" altLang="ko-KR" sz="3200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태어나자마자 버려져 전쟁터에서 자란 그는 전장이 집이었고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동료들이 가족이었다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가혹한 전장에서 살아남는 동료들은 극소수였고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극소수의 동료들 마저 반복되는 전장 속에서 죽어갔다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상황에 그는 정신적으로도 육체적으로도 지쳐 버렸다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완전히 지쳐버린 그는 적이 폭격을 가한다는 정보를 듣고도 피하지 않았다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아니 피할 수 없었다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곧 폭격이 가해졌고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폭격 속에서 동료들을 만나길 빌었지만</a:t>
            </a:r>
            <a:endParaRPr lang="en-US" altLang="ko-KR" sz="1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폭격이 끝났을 때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전혀 다른 세계에 떨어져 있었다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1D9335-50FA-405A-A6CE-4E67FBB4D783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E6EFC-4A69-4FCC-8B2C-66F4CD58F98F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스토리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A63B5D8-758F-4F64-ABC2-F4E2864B8D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3" r="16033"/>
          <a:stretch/>
        </p:blipFill>
        <p:spPr>
          <a:xfrm>
            <a:off x="1059487" y="2714693"/>
            <a:ext cx="3600000" cy="221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54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454696B2-76BD-43F8-AD0F-6E5C088200D4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1D9335-50FA-405A-A6CE-4E67FBB4D783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E6EFC-4A69-4FCC-8B2C-66F4CD58F98F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스토리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5999" y="2716230"/>
            <a:ext cx="6096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새로운 이름</a:t>
            </a:r>
            <a:endParaRPr lang="en-US" altLang="ko-KR" sz="3200" dirty="0">
              <a:solidFill>
                <a:srgbClr val="FFFF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그가 발견된 곳은 광기의 사막으로 마침 그 곳을 지나가던 </a:t>
            </a:r>
            <a:r>
              <a:rPr lang="ko-KR" altLang="en-US" sz="1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마빈에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의해 구해졌다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마빈은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몇 번이나 그의 이름을 물어보았지만 그는 괴로운 표정을 지으며 나는 그저 죄인이라 말할 뿐이었다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그는 한동안 </a:t>
            </a:r>
            <a:r>
              <a:rPr lang="ko-KR" altLang="en-US" sz="1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마빈과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함께 행동하며 </a:t>
            </a:r>
            <a:r>
              <a:rPr lang="ko-KR" altLang="en-US" sz="1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마빈이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소중한 것을 부수지 않기 위해 노력하는 것을 계속 지켜 보았다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그러면서 그는 깨달았다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이상 동료들을 잃지 않기 위해서 더 노력하겠다고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그동안 나는 나태 해서 지키지 못했다고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다짐을 잊지 않기 위해 그는 이 세계에서 </a:t>
            </a:r>
            <a:r>
              <a:rPr lang="ko-KR" altLang="en-US" sz="1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슬로스라는</a:t>
            </a:r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이름으로 살아가기로 결정한다</a:t>
            </a:r>
            <a:r>
              <a: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026" name="Picture 2" descr="스크랩] 의인은 일곱번 넘어져도 다시 일어나려니와 - 동영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557" y="2718501"/>
            <a:ext cx="3319916" cy="221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52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61738ED-5528-4D7D-BB24-906C4A528E6F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보유 능력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5" y="1626994"/>
            <a:ext cx="5121084" cy="3621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0D7A06-BD12-48C0-81F4-BC6A13C60666}"/>
              </a:ext>
            </a:extLst>
          </p:cNvPr>
          <p:cNvSpPr txBox="1"/>
          <p:nvPr/>
        </p:nvSpPr>
        <p:spPr>
          <a:xfrm>
            <a:off x="974916" y="1814302"/>
            <a:ext cx="3623094" cy="3246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</a:t>
            </a:r>
            <a:r>
              <a:rPr lang="ko-KR" altLang="en-US" dirty="0" err="1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스테이터스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체력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방어력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4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가지의 수치는 기존 유니크 탱커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캐릭터를 기준으로 하되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방어력의 비율은 하위 호환 캐릭터인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크레이그를 참고하여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버프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파티 시너지와 컨셉을 살려 파티 버프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180825" y="1998804"/>
            <a:ext cx="1852301" cy="1514476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5918888" y="1720197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6180824" y="3757121"/>
            <a:ext cx="1852301" cy="762987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5918888" y="342041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2659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3586190-C4C2-43C4-B79E-21322AEA5072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9EB9D76-8BFC-4123-97FB-AE5CB8D46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6" y="1630734"/>
            <a:ext cx="5121084" cy="36213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보유 능력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0D7A06-BD12-48C0-81F4-BC6A13C60666}"/>
              </a:ext>
            </a:extLst>
          </p:cNvPr>
          <p:cNvSpPr txBox="1"/>
          <p:nvPr/>
        </p:nvSpPr>
        <p:spPr>
          <a:xfrm>
            <a:off x="974916" y="1536735"/>
            <a:ext cx="3623094" cy="3800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착용 가능 장비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높지만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 수치가 함께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붙는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건틀렛을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착용하여 탱커에게 더욱 힘을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줄 수 있도록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일반 공격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공격은 공격 시 마다 앞으로 전진하여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도발 범위 안으로 들어올 수 있게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탱커의 필수 스킬인 범위 도발을 주어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다수의 적을 도발하여 아군의 피해를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덜어줄 수 있게 구성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8092176" y="2056792"/>
            <a:ext cx="2984500" cy="673369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7906438" y="177616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8092176" y="2761642"/>
            <a:ext cx="2984500" cy="584469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906438" y="248101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882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4C41D5-E0CE-4E7C-9048-8AE7F6A3F023}"/>
              </a:ext>
            </a:extLst>
          </p:cNvPr>
          <p:cNvSpPr/>
          <p:nvPr/>
        </p:nvSpPr>
        <p:spPr>
          <a:xfrm>
            <a:off x="1" y="1268413"/>
            <a:ext cx="12192000" cy="47164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CD090E9-0F84-47FB-B02A-FF643832B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626" y="1626957"/>
            <a:ext cx="5121084" cy="36213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D32CF42-B24B-4AA9-8FA2-1F17BFC2A36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0D18B9-0280-47ED-9E64-AE0287AAFC27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보유 능력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0D7A06-BD12-48C0-81F4-BC6A13C60666}"/>
              </a:ext>
            </a:extLst>
          </p:cNvPr>
          <p:cNvSpPr txBox="1"/>
          <p:nvPr/>
        </p:nvSpPr>
        <p:spPr>
          <a:xfrm>
            <a:off x="966290" y="2006465"/>
            <a:ext cx="36230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지속성 캐릭터와의 연계기가 이어지기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쉽게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특수 능력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팀원을 지키려는 스토리에 알맞게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살아있는 팀원의 수에 비례하여 방어력을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증가 시켜 더 오래 버틸 수 있게 설계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8092176" y="3357911"/>
            <a:ext cx="2984500" cy="657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906438" y="3081095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8092176" y="4281836"/>
            <a:ext cx="2984500" cy="657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906438" y="4005020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897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E127EB3-219B-4248-B112-258ED53E80DE}"/>
              </a:ext>
            </a:extLst>
          </p:cNvPr>
          <p:cNvSpPr/>
          <p:nvPr/>
        </p:nvSpPr>
        <p:spPr>
          <a:xfrm>
            <a:off x="1" y="1268413"/>
            <a:ext cx="12192000" cy="47164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5BE0E9-4253-4EAD-A307-A1903F41823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FD440-C732-4119-97D8-5E3691D31A9E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전용 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C7DB83-4DEF-4E98-A2E0-463B33AC7485}"/>
              </a:ext>
            </a:extLst>
          </p:cNvPr>
          <p:cNvSpPr txBox="1"/>
          <p:nvPr/>
        </p:nvSpPr>
        <p:spPr>
          <a:xfrm>
            <a:off x="974916" y="1664897"/>
            <a:ext cx="362309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종류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무기에는 잘 붙지 않는 옵션인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피해 감소가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탱커에게는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잘 어울리는 옵션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이기 때문에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건틀렛으로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옵션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공격력옵션을 최소화 하고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강인함에 관련된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옵션을 극대화 하여 탱커에 알맞게끔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효과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 탱커들과 똑같은 범위의 도발을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강화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시켜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탱커로서의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입지를 다질 수 있게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608DE4DC-C7B2-4130-811D-98745C7FB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29451"/>
            <a:ext cx="5273615" cy="3817800"/>
          </a:xfrm>
          <a:prstGeom prst="rect">
            <a:avLst/>
          </a:prstGeom>
        </p:spPr>
      </p:pic>
      <p:sp>
        <p:nvSpPr>
          <p:cNvPr id="7" name="모서리가 둥근 직사각형 5">
            <a:extLst>
              <a:ext uri="{FF2B5EF4-FFF2-40B4-BE49-F238E27FC236}">
                <a16:creationId xmlns:a16="http://schemas.microsoft.com/office/drawing/2014/main" id="{43F6C39A-192D-4988-8E15-9505468215A3}"/>
              </a:ext>
            </a:extLst>
          </p:cNvPr>
          <p:cNvSpPr/>
          <p:nvPr/>
        </p:nvSpPr>
        <p:spPr>
          <a:xfrm>
            <a:off x="6718301" y="2139950"/>
            <a:ext cx="520700" cy="276225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A6F7126-97BD-43B7-A834-9A3C4664949E}"/>
              </a:ext>
            </a:extLst>
          </p:cNvPr>
          <p:cNvSpPr/>
          <p:nvPr/>
        </p:nvSpPr>
        <p:spPr>
          <a:xfrm>
            <a:off x="6477579" y="1837672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모서리가 둥근 직사각형 5">
            <a:extLst>
              <a:ext uri="{FF2B5EF4-FFF2-40B4-BE49-F238E27FC236}">
                <a16:creationId xmlns:a16="http://schemas.microsoft.com/office/drawing/2014/main" id="{D280C586-D5AD-4D03-87B1-6C37E1DC09E2}"/>
              </a:ext>
            </a:extLst>
          </p:cNvPr>
          <p:cNvSpPr/>
          <p:nvPr/>
        </p:nvSpPr>
        <p:spPr>
          <a:xfrm>
            <a:off x="6197600" y="2432050"/>
            <a:ext cx="2435859" cy="1256030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B01E0F-EB6B-4CF7-B474-D755269108DB}"/>
              </a:ext>
            </a:extLst>
          </p:cNvPr>
          <p:cNvSpPr/>
          <p:nvPr/>
        </p:nvSpPr>
        <p:spPr>
          <a:xfrm>
            <a:off x="5956908" y="2223452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모서리가 둥근 직사각형 5">
            <a:extLst>
              <a:ext uri="{FF2B5EF4-FFF2-40B4-BE49-F238E27FC236}">
                <a16:creationId xmlns:a16="http://schemas.microsoft.com/office/drawing/2014/main" id="{3834F612-B75C-4C04-9C05-3E8132C929D7}"/>
              </a:ext>
            </a:extLst>
          </p:cNvPr>
          <p:cNvSpPr/>
          <p:nvPr/>
        </p:nvSpPr>
        <p:spPr>
          <a:xfrm>
            <a:off x="6197600" y="3703956"/>
            <a:ext cx="2435859" cy="541814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4546185-B927-4B92-8BA9-D488FAD8D665}"/>
              </a:ext>
            </a:extLst>
          </p:cNvPr>
          <p:cNvSpPr/>
          <p:nvPr/>
        </p:nvSpPr>
        <p:spPr>
          <a:xfrm>
            <a:off x="5956907" y="348742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5361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C1176028-069B-43A7-A189-590C66CAC91E}"/>
              </a:ext>
            </a:extLst>
          </p:cNvPr>
          <p:cNvSpPr/>
          <p:nvPr/>
        </p:nvSpPr>
        <p:spPr>
          <a:xfrm>
            <a:off x="1" y="1268413"/>
            <a:ext cx="12192000" cy="47164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95BE0E9-4253-4EAD-A307-A1903F41823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FD440-C732-4119-97D8-5E3691D31A9E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전용 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C7DB83-4DEF-4E98-A2E0-463B33AC7485}"/>
              </a:ext>
            </a:extLst>
          </p:cNvPr>
          <p:cNvSpPr txBox="1"/>
          <p:nvPr/>
        </p:nvSpPr>
        <p:spPr>
          <a:xfrm>
            <a:off x="974916" y="1664897"/>
            <a:ext cx="3623094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4. 5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초월 시 부가 옵션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초월 시 얻는 옵션을 방어력으로 설정하여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초월 하며 더 단단한 탱커로 발돋움 가능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보조 옵션</a:t>
            </a:r>
            <a:endParaRPr lang="en-US" altLang="ko-KR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*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기술 충전 옵션을 주어 짧은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쿨타임의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스킬을 더 자주 사용하게 만들어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근접한 적의 공격을 자주 끊을 수 있게 설정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9" name="그림 108">
            <a:extLst>
              <a:ext uri="{FF2B5EF4-FFF2-40B4-BE49-F238E27FC236}">
                <a16:creationId xmlns:a16="http://schemas.microsoft.com/office/drawing/2014/main" id="{608DE4DC-C7B2-4130-811D-98745C7FB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29451"/>
            <a:ext cx="5273615" cy="3817800"/>
          </a:xfrm>
          <a:prstGeom prst="rect">
            <a:avLst/>
          </a:prstGeom>
        </p:spPr>
      </p:pic>
      <p:sp>
        <p:nvSpPr>
          <p:cNvPr id="13" name="모서리가 둥근 직사각형 5">
            <a:extLst>
              <a:ext uri="{FF2B5EF4-FFF2-40B4-BE49-F238E27FC236}">
                <a16:creationId xmlns:a16="http://schemas.microsoft.com/office/drawing/2014/main" id="{FBDB60E3-244F-446B-8E51-CFD584F585DE}"/>
              </a:ext>
            </a:extLst>
          </p:cNvPr>
          <p:cNvSpPr/>
          <p:nvPr/>
        </p:nvSpPr>
        <p:spPr>
          <a:xfrm>
            <a:off x="6207947" y="4261646"/>
            <a:ext cx="2435859" cy="284160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D95F982-4D1F-4674-9E50-C721329A9450}"/>
              </a:ext>
            </a:extLst>
          </p:cNvPr>
          <p:cNvSpPr/>
          <p:nvPr/>
        </p:nvSpPr>
        <p:spPr>
          <a:xfrm>
            <a:off x="5994401" y="404511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5">
            <a:extLst>
              <a:ext uri="{FF2B5EF4-FFF2-40B4-BE49-F238E27FC236}">
                <a16:creationId xmlns:a16="http://schemas.microsoft.com/office/drawing/2014/main" id="{E39D5AAA-0B30-4B7F-ABC6-84F2256B2583}"/>
              </a:ext>
            </a:extLst>
          </p:cNvPr>
          <p:cNvSpPr/>
          <p:nvPr/>
        </p:nvSpPr>
        <p:spPr>
          <a:xfrm>
            <a:off x="6197601" y="4601837"/>
            <a:ext cx="2446206" cy="448001"/>
          </a:xfrm>
          <a:prstGeom prst="roundRect">
            <a:avLst>
              <a:gd name="adj" fmla="val 8691"/>
            </a:avLst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E908E3A-9881-4FAC-AFB0-21727317D017}"/>
              </a:ext>
            </a:extLst>
          </p:cNvPr>
          <p:cNvSpPr/>
          <p:nvPr/>
        </p:nvSpPr>
        <p:spPr>
          <a:xfrm>
            <a:off x="5984054" y="4385303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592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7A9E6ECD-C724-42DC-ABB0-5BC29A5D9AF0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공격 모션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747129" y="2035219"/>
            <a:ext cx="4714994" cy="2085976"/>
            <a:chOff x="2428756" y="2035219"/>
            <a:chExt cx="4714994" cy="2085976"/>
          </a:xfrm>
        </p:grpSpPr>
        <p:pic>
          <p:nvPicPr>
            <p:cNvPr id="3074" name="Picture 2" descr="https://upload.wikimedia.org/wikipedia/commons/thumb/f/f5/Jab4.jpg/220px-Jab4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8756" y="2035219"/>
              <a:ext cx="2095500" cy="20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https://upload.wikimedia.org/wikipedia/commons/thumb/3/3c/Bloc_%C3%A9paule1.jpg/220px-Bloc_%C3%A9paule1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48250" y="2035219"/>
              <a:ext cx="2095500" cy="2085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extBox 5"/>
          <p:cNvSpPr txBox="1"/>
          <p:nvPr/>
        </p:nvSpPr>
        <p:spPr>
          <a:xfrm>
            <a:off x="3286670" y="5058464"/>
            <a:ext cx="5633048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모션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오른손 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대상에게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스탭을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내딛으며 빠르게 공격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왼손 스트레이트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제자리에 멈춰 공격 대상에게 공격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6180885" y="1849480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3561391" y="1849481"/>
            <a:ext cx="371475" cy="371475"/>
          </a:xfrm>
          <a:prstGeom prst="ellipse">
            <a:avLst/>
          </a:prstGeom>
          <a:solidFill>
            <a:srgbClr val="514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045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35D598D-A4A2-40EB-8684-5A73C70B6E87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공격 모션</a:t>
            </a:r>
          </a:p>
        </p:txBody>
      </p:sp>
      <p:pic>
        <p:nvPicPr>
          <p:cNvPr id="2050" name="Picture 2" descr="https://assets.clip-studio.com/en-us/description/1824475/img/50e1e4c9b4-d348-74bf-578f-42ea4fc82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912" y="1698545"/>
            <a:ext cx="4797425" cy="3184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435467" y="5058464"/>
            <a:ext cx="5338314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 스킬 공격 모션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어퍼컷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오른팔을 아래에서 위로 크게 휘둘러 적을 가격</a:t>
            </a:r>
          </a:p>
        </p:txBody>
      </p:sp>
    </p:spTree>
    <p:extLst>
      <p:ext uri="{BB962C8B-B14F-4D97-AF65-F5344CB8AC3E}">
        <p14:creationId xmlns:p14="http://schemas.microsoft.com/office/powerpoint/2010/main" val="25937146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4BC0507-7CE3-4758-9DF1-2AC246C04D1A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공격 모션</a:t>
            </a:r>
          </a:p>
        </p:txBody>
      </p:sp>
      <p:pic>
        <p:nvPicPr>
          <p:cNvPr id="2054" name="Picture 6" descr="https://static.wikia.nocookie.net/devilmaycry/images/5/56/BalRI.gif/revision/latest?cb=20190315142824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698" y="2239895"/>
            <a:ext cx="4221672" cy="237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402321" y="5059363"/>
            <a:ext cx="538925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 공격 모션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떠있는 적을 왼손으로 다시 쳐 올린 후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에어본 유지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내려찍으며 착지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착지와 함께 다운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7635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913F-861B-4C62-AF2D-A8DCFCC46874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B7E1510-2AE8-4E2D-BF68-0789DA47A682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91F65-E84C-4747-80CD-7440D3EDD56B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유니크 영웅 풀 분석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766228"/>
              </p:ext>
            </p:extLst>
          </p:nvPr>
        </p:nvGraphicFramePr>
        <p:xfrm>
          <a:off x="1829193" y="1268413"/>
          <a:ext cx="8533611" cy="350202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48179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2363762473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1400762953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872338921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826674788"/>
                    </a:ext>
                  </a:extLst>
                </a:gridCol>
                <a:gridCol w="948179">
                  <a:extLst>
                    <a:ext uri="{9D8B030D-6E8A-4147-A177-3AD203B41FA5}">
                      <a16:colId xmlns:a16="http://schemas.microsoft.com/office/drawing/2014/main" val="1872630068"/>
                    </a:ext>
                  </a:extLst>
                </a:gridCol>
              </a:tblGrid>
              <a:tr h="500289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0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탱커</a:t>
                      </a: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전사</a:t>
                      </a: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원거리</a:t>
                      </a: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 </a:t>
                      </a:r>
                      <a:r>
                        <a:rPr lang="ko-KR" altLang="en-US" sz="100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지원가</a:t>
                      </a:r>
                      <a:endParaRPr lang="en-US" altLang="ko-KR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 속성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 속성</a:t>
                      </a:r>
                      <a:endParaRPr kumimoji="0" lang="ko-KR" altLang="en-US" sz="10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 속성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광 속성</a:t>
                      </a:r>
                      <a:endParaRPr kumimoji="0" lang="ko-KR" altLang="en-US" sz="10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무 속성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2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암 속성</a:t>
                      </a:r>
                      <a:endParaRPr kumimoji="0" lang="ko-KR" altLang="en-US" sz="10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0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74622" marR="74622" marT="37311" marB="37311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14662" y="5059917"/>
            <a:ext cx="618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타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포지션에 비해 탱커의 수가 적은 것을 확인 할 수 있음</a:t>
            </a:r>
          </a:p>
        </p:txBody>
      </p:sp>
    </p:spTree>
    <p:extLst>
      <p:ext uri="{BB962C8B-B14F-4D97-AF65-F5344CB8AC3E}">
        <p14:creationId xmlns:p14="http://schemas.microsoft.com/office/powerpoint/2010/main" val="20832542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4BC0507-7CE3-4758-9DF1-2AC246C04D1A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D1C33DD-15F7-459C-9014-7CE8414987AE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A0CE-5EE3-49A9-A067-F6191896CEF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공격 모션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02321" y="5059363"/>
            <a:ext cx="538925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연계기 공격 모션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떠있는 적을 왼손으로 다시 쳐 올린 후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에어본 유지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내려찍으며 착지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착지와 함께 다운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A07AC4-A804-40BB-99D6-8F9BC9CA0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078" y="2105714"/>
            <a:ext cx="6229844" cy="295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66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E5D0E1A-A431-4AB4-B3A2-D5675104A49B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BA5C2E-0C1C-45EB-B8FF-CC3E487966E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F0CEF-A2C1-4969-9180-27978FE1DAF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7A8292-DF3C-48EC-A56B-3F639FD3C63A}"/>
              </a:ext>
            </a:extLst>
          </p:cNvPr>
          <p:cNvSpPr txBox="1"/>
          <p:nvPr/>
        </p:nvSpPr>
        <p:spPr>
          <a:xfrm>
            <a:off x="6554624" y="1529451"/>
            <a:ext cx="3675226" cy="384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전용 무기와 함께라면 </a:t>
            </a:r>
            <a:r>
              <a:rPr lang="ko-KR" altLang="en-US" sz="1400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가장 넓은 범위를 도발</a:t>
            </a:r>
            <a:endParaRPr lang="en-US" altLang="ko-KR" sz="1400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Picture 4" descr="Imatge">
            <a:extLst>
              <a:ext uri="{FF2B5EF4-FFF2-40B4-BE49-F238E27FC236}">
                <a16:creationId xmlns:a16="http://schemas.microsoft.com/office/drawing/2014/main" id="{43D0B39D-020E-4C8E-83E5-0695EB220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81" b="99757" l="10000" r="90000">
                        <a14:foregroundMark x1="47818" y1="13835" x2="49091" y2="9223"/>
                        <a14:foregroundMark x1="49091" y1="11650" x2="50545" y2="10680"/>
                        <a14:foregroundMark x1="47818" y1="58252" x2="34545" y2="99757"/>
                        <a14:foregroundMark x1="48000" y1="62379" x2="38909" y2="99757"/>
                        <a14:foregroundMark x1="57818" y1="60437" x2="61455" y2="98058"/>
                        <a14:foregroundMark x1="46545" y1="10194" x2="46545" y2="10194"/>
                        <a14:foregroundMark x1="46182" y1="11893" x2="46182" y2="11893"/>
                        <a14:backgroundMark x1="40182" y1="15534" x2="14545" y2="42718"/>
                        <a14:backgroundMark x1="71636" y1="44903" x2="70000" y2="84709"/>
                        <a14:backgroundMark x1="32727" y1="63592" x2="22000" y2="81553"/>
                        <a14:backgroundMark x1="58909" y1="18204" x2="58909" y2="18204"/>
                        <a14:backgroundMark x1="49273" y1="94175" x2="49273" y2="94175"/>
                        <a14:backgroundMark x1="49636" y1="84709" x2="49636" y2="84709"/>
                        <a14:backgroundMark x1="49636" y1="83738" x2="49636" y2="83738"/>
                        <a14:backgroundMark x1="70545" y1="97087" x2="72364" y2="980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" y="1520779"/>
            <a:ext cx="7117253" cy="533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A8292-DF3C-48EC-A56B-3F639FD3C63A}"/>
              </a:ext>
            </a:extLst>
          </p:cNvPr>
          <p:cNvSpPr txBox="1"/>
          <p:nvPr/>
        </p:nvSpPr>
        <p:spPr>
          <a:xfrm>
            <a:off x="6554624" y="2600235"/>
            <a:ext cx="3675226" cy="384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딜러가 최대한 공격에 집중 할 수 있게 하는 탱커</a:t>
            </a:r>
            <a:endParaRPr lang="en-US" altLang="ko-KR" sz="1400" dirty="0">
              <a:solidFill>
                <a:srgbClr val="FFFF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7A8292-DF3C-48EC-A56B-3F639FD3C63A}"/>
              </a:ext>
            </a:extLst>
          </p:cNvPr>
          <p:cNvSpPr txBox="1"/>
          <p:nvPr/>
        </p:nvSpPr>
        <p:spPr>
          <a:xfrm>
            <a:off x="6554624" y="3542558"/>
            <a:ext cx="3675226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콜로세움 방어에 용이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PVE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컨텐츠에서도 </a:t>
            </a:r>
            <a:r>
              <a:rPr lang="ko-KR" altLang="en-US" sz="1400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안정적인 </a:t>
            </a:r>
            <a:r>
              <a:rPr lang="ko-KR" altLang="en-US" sz="1400" dirty="0" err="1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</a:t>
            </a:r>
            <a:r>
              <a:rPr lang="ko-KR" altLang="en-US" sz="1400" dirty="0">
                <a:solidFill>
                  <a:srgbClr val="FFFF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가능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7A8292-DF3C-48EC-A56B-3F639FD3C63A}"/>
              </a:ext>
            </a:extLst>
          </p:cNvPr>
          <p:cNvSpPr txBox="1"/>
          <p:nvPr/>
        </p:nvSpPr>
        <p:spPr>
          <a:xfrm>
            <a:off x="6554624" y="5013583"/>
            <a:ext cx="4522951" cy="97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전천후 탱커 </a:t>
            </a:r>
            <a:r>
              <a:rPr lang="en-US" altLang="ko-KR" sz="20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</a:t>
            </a:r>
            <a:r>
              <a:rPr lang="ko-KR" altLang="en-US" sz="2000" dirty="0" err="1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슬로스</a:t>
            </a:r>
            <a:r>
              <a:rPr lang="en-US" altLang="ko-KR" sz="20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‘  </a:t>
            </a:r>
            <a:r>
              <a:rPr lang="ko-KR" altLang="en-US" sz="20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나태를 깨달은 순간 팀원을 지키는 방패가 되다</a:t>
            </a:r>
            <a:r>
              <a:rPr lang="en-US" altLang="ko-KR" sz="20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65572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CF87266B-A790-4E6B-BB9F-C3D1F8852E75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45977" y="5049838"/>
            <a:ext cx="5700045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최근 신규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캐릭터의 출시 속성 패턴 분석해 보았을 때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별 부족한 포지션을 추가 중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2DF311-4F95-4701-BB45-7F2BB532E236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802DF-13D7-4FF0-9667-D4677025A7B4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업데이트 순서 분석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B2D6EC-D6A2-4279-8C66-A6801AE90BB4}"/>
              </a:ext>
            </a:extLst>
          </p:cNvPr>
          <p:cNvGrpSpPr/>
          <p:nvPr/>
        </p:nvGrpSpPr>
        <p:grpSpPr>
          <a:xfrm>
            <a:off x="1276350" y="2610200"/>
            <a:ext cx="9639300" cy="1242282"/>
            <a:chOff x="1285875" y="2434681"/>
            <a:chExt cx="9639300" cy="1242282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4D824E0-B956-42E8-B01B-20709DB6397F}"/>
                </a:ext>
              </a:extLst>
            </p:cNvPr>
            <p:cNvGrpSpPr/>
            <p:nvPr/>
          </p:nvGrpSpPr>
          <p:grpSpPr>
            <a:xfrm>
              <a:off x="1285875" y="2434681"/>
              <a:ext cx="9639300" cy="313508"/>
              <a:chOff x="1285875" y="2434681"/>
              <a:chExt cx="9639300" cy="313508"/>
            </a:xfrm>
          </p:grpSpPr>
          <p:cxnSp>
            <p:nvCxnSpPr>
              <p:cNvPr id="9" name="직선 연결선 8"/>
              <p:cNvCxnSpPr/>
              <p:nvPr/>
            </p:nvCxnSpPr>
            <p:spPr>
              <a:xfrm>
                <a:off x="1285875" y="2591435"/>
                <a:ext cx="9639300" cy="0"/>
              </a:xfrm>
              <a:prstGeom prst="line">
                <a:avLst/>
              </a:prstGeom>
              <a:ln w="190500" cap="rnd">
                <a:solidFill>
                  <a:srgbClr val="D0E0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타원 9"/>
              <p:cNvSpPr/>
              <p:nvPr/>
            </p:nvSpPr>
            <p:spPr>
              <a:xfrm>
                <a:off x="2377559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4159653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5943215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7726777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9515425" y="2434681"/>
                <a:ext cx="313508" cy="313508"/>
              </a:xfrm>
              <a:prstGeom prst="ellipse">
                <a:avLst/>
              </a:prstGeom>
              <a:solidFill>
                <a:schemeClr val="bg1"/>
              </a:solidFill>
              <a:ln w="44450">
                <a:solidFill>
                  <a:srgbClr val="55CF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1767563" y="2876712"/>
              <a:ext cx="1533498" cy="800251"/>
              <a:chOff x="1853288" y="3130134"/>
              <a:chExt cx="1533498" cy="800251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FFFF0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광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가브리엘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2324993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1/14</a:t>
                </a:r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3549658" y="2876712"/>
              <a:ext cx="1533498" cy="800251"/>
              <a:chOff x="1853288" y="3130134"/>
              <a:chExt cx="1533498" cy="800251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FF000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화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전사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린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24993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1/28</a:t>
                </a:r>
              </a:p>
            </p:txBody>
          </p:sp>
        </p:grpSp>
        <p:grpSp>
          <p:nvGrpSpPr>
            <p:cNvPr id="21" name="그룹 20"/>
            <p:cNvGrpSpPr/>
            <p:nvPr/>
          </p:nvGrpSpPr>
          <p:grpSpPr>
            <a:xfrm>
              <a:off x="5333220" y="2876712"/>
              <a:ext cx="1533498" cy="800251"/>
              <a:chOff x="1853288" y="3130134"/>
              <a:chExt cx="1533498" cy="800251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무 속성 원거리 딜러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’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미래 기사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’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2/10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7116782" y="2876712"/>
              <a:ext cx="1533498" cy="800251"/>
              <a:chOff x="1853288" y="3130134"/>
              <a:chExt cx="1533498" cy="800251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853288" y="3354914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00B0F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수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베로니카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2/26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8905430" y="2878719"/>
              <a:ext cx="1533498" cy="796237"/>
              <a:chOff x="1853288" y="3130134"/>
              <a:chExt cx="1533498" cy="796237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1853288" y="3350900"/>
                <a:ext cx="1533498" cy="575471"/>
              </a:xfrm>
              <a:prstGeom prst="rect">
                <a:avLst/>
              </a:prstGeom>
              <a:noFill/>
            </p:spPr>
            <p:txBody>
              <a:bodyPr wrap="square" lIns="91374" tIns="45685" rIns="91374" bIns="45685">
                <a:spAutoFit/>
              </a:bodyPr>
              <a:lstStyle/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7030A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암 속성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지원가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  <a:p>
                <a:pPr algn="ctr" defTabSz="912813" fontAlgn="base">
                  <a:lnSpc>
                    <a:spcPct val="120000"/>
                  </a:lnSpc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</a:t>
                </a:r>
                <a:r>
                  <a:rPr kumimoji="1" lang="ko-KR" altLang="en-US" sz="1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녹시아</a:t>
                </a:r>
                <a:r>
                  <a:rPr kumimoji="1" lang="en-US" altLang="ko-KR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‘ </a:t>
                </a:r>
                <a:r>
                  <a:rPr kumimoji="1" lang="ko-KR" altLang="en-US" sz="1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업데이트</a:t>
                </a:r>
                <a:endPara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2324994" y="3130134"/>
                <a:ext cx="590093" cy="307706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algn="ctr"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" panose="020B0604020202020204" pitchFamily="34" charset="0"/>
                  </a:rPr>
                  <a:t>3/11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864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0D271B-0742-406A-9238-A713C886B25E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254130" y="2106159"/>
            <a:ext cx="1447799" cy="144779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80726" y="2102848"/>
            <a:ext cx="1447799" cy="144779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563755" y="2107739"/>
            <a:ext cx="1447799" cy="144779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04635" y="3806431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딜러형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31231" y="3806431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14260" y="3806430"/>
            <a:ext cx="1546789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힐러형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93634" y="5055013"/>
            <a:ext cx="7205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태생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탱커 중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퓨어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 포지션은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퓨어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탱커가 출시 된다면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콜로세움 방어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덱에서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기용이 많이 될 것으로 예상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6EEADC-2AE8-4DBB-AA79-2002E0F5157A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233774-8942-45E7-AC99-E4F43A4DA818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탱커 군 분석</a:t>
            </a:r>
          </a:p>
        </p:txBody>
      </p:sp>
    </p:spTree>
    <p:extLst>
      <p:ext uri="{BB962C8B-B14F-4D97-AF65-F5344CB8AC3E}">
        <p14:creationId xmlns:p14="http://schemas.microsoft.com/office/powerpoint/2010/main" val="248867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7642E07-A109-4346-8548-DE052572F8E8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44" y="2107803"/>
            <a:ext cx="4763165" cy="26768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0659" y="5058464"/>
            <a:ext cx="3430682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근육질의 대머리 외형 차용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076" name="Picture 4" descr="Imat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591" y="2107802"/>
            <a:ext cx="3573530" cy="267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DEB7EA2-24C3-436B-AAB5-82C2546290E5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FA022F-1E32-4CA0-AFB5-9913C7C5063B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외형 모티브</a:t>
            </a:r>
          </a:p>
        </p:txBody>
      </p:sp>
    </p:spTree>
    <p:extLst>
      <p:ext uri="{BB962C8B-B14F-4D97-AF65-F5344CB8AC3E}">
        <p14:creationId xmlns:p14="http://schemas.microsoft.com/office/powerpoint/2010/main" val="68187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69E7B9D-5D5E-4F45-BAB8-9640801302ED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5A8FF6-AA21-4BA8-8F89-1FE77AC6D819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DA30C3-C731-4072-B98F-038B75791591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성격 모티브</a:t>
            </a:r>
          </a:p>
        </p:txBody>
      </p:sp>
      <p:pic>
        <p:nvPicPr>
          <p:cNvPr id="2050" name="Picture 2" descr="완전호로화 쿠로사키 이치고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962" y="2104653"/>
            <a:ext cx="4567327" cy="294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371850" y="5053440"/>
            <a:ext cx="5448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자신의 동료를 지키기 위해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무모할 정도로 모든 것을 포기 할 수 있는 성격 차용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7943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DC1BB111-F5F1-4A6A-8DB4-104F8063D82C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5EF37EE-5B1C-48D2-A856-D1B701573D1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9A88F-319D-444E-815E-5080FB8C0D16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외형</a:t>
            </a:r>
          </a:p>
        </p:txBody>
      </p:sp>
      <p:pic>
        <p:nvPicPr>
          <p:cNvPr id="2050" name="Picture 2" descr="우선순위 본 | 언리얼 엔진 문서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00" b="95680" l="43508" r="8765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88" t="7840" r="12217" b="4480"/>
          <a:stretch/>
        </p:blipFill>
        <p:spPr bwMode="auto">
          <a:xfrm>
            <a:off x="4265740" y="1397794"/>
            <a:ext cx="366052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12C5CE5-458B-4024-8742-ACE485FC1996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334125" y="1638300"/>
            <a:ext cx="1592136" cy="1387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10AA4EC4-695F-49FE-A21F-44474D168912}"/>
              </a:ext>
            </a:extLst>
          </p:cNvPr>
          <p:cNvSpPr/>
          <p:nvPr/>
        </p:nvSpPr>
        <p:spPr>
          <a:xfrm>
            <a:off x="7926261" y="1372824"/>
            <a:ext cx="1903540" cy="808402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머리카락 한 올 없는 대머리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8BEE687-87E8-4D84-A16C-097333127280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648575" y="3429000"/>
            <a:ext cx="1453124" cy="10192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E4B847-3ADA-47FD-BECE-37BA91B4F5E4}"/>
              </a:ext>
            </a:extLst>
          </p:cNvPr>
          <p:cNvSpPr/>
          <p:nvPr/>
        </p:nvSpPr>
        <p:spPr>
          <a:xfrm>
            <a:off x="9101699" y="4010202"/>
            <a:ext cx="1699652" cy="87612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날카로운 징이 달린 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너클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C9403DC-7AA1-4B98-9CEE-BBC2AD0BDF48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816997" y="3232568"/>
            <a:ext cx="2202357" cy="15206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EE91219-2CA6-4E14-BD1C-05E63ED9F5F1}"/>
              </a:ext>
            </a:extLst>
          </p:cNvPr>
          <p:cNvSpPr/>
          <p:nvPr/>
        </p:nvSpPr>
        <p:spPr>
          <a:xfrm>
            <a:off x="990795" y="4195951"/>
            <a:ext cx="2826202" cy="111447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상반신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선이 굵고 단단해 보이는 근육들과 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온몸에 흉터들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356853C-6AD0-4047-8FC9-ED43E14B92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120764" y="2250193"/>
            <a:ext cx="1270386" cy="3433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939ED32-B15E-4064-97AE-63429A723FA7}"/>
              </a:ext>
            </a:extLst>
          </p:cNvPr>
          <p:cNvSpPr/>
          <p:nvPr/>
        </p:nvSpPr>
        <p:spPr>
          <a:xfrm>
            <a:off x="990795" y="1692954"/>
            <a:ext cx="3129969" cy="111447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왼팔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어깨에는 용의 얼굴 디자인 문신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팔 전체는 나무가 팔을 휘감는 느낌의 문신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975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19D084A4-5D72-40FF-9F4D-F45749E91D44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5EF37EE-5B1C-48D2-A856-D1B701573D1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9A88F-319D-444E-815E-5080FB8C0D16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외형</a:t>
            </a:r>
          </a:p>
        </p:txBody>
      </p:sp>
      <p:pic>
        <p:nvPicPr>
          <p:cNvPr id="2050" name="Picture 2" descr="우선순위 본 | 언리얼 엔진 문서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00" b="95680" l="43508" r="8765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88" t="7840" r="12217" b="4480"/>
          <a:stretch/>
        </p:blipFill>
        <p:spPr bwMode="auto">
          <a:xfrm>
            <a:off x="4265740" y="1397794"/>
            <a:ext cx="366052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C9403DC-7AA1-4B98-9CEE-BBC2AD0BDF4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390900" y="3079693"/>
            <a:ext cx="2352675" cy="1238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EE91219-2CA6-4E14-BD1C-05E63ED9F5F1}"/>
              </a:ext>
            </a:extLst>
          </p:cNvPr>
          <p:cNvSpPr/>
          <p:nvPr/>
        </p:nvSpPr>
        <p:spPr>
          <a:xfrm>
            <a:off x="850448" y="2539886"/>
            <a:ext cx="2540452" cy="107961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하반신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군데 군데 피와 먼지가 묻어 있는 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전투복 하의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09026D1-EACA-4160-B496-E6DF5A64CAD3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448427" y="4169230"/>
            <a:ext cx="2352673" cy="12909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EF7EE2A-2B0D-4945-940C-439ACC000012}"/>
              </a:ext>
            </a:extLst>
          </p:cNvPr>
          <p:cNvSpPr/>
          <p:nvPr/>
        </p:nvSpPr>
        <p:spPr>
          <a:xfrm>
            <a:off x="8801100" y="3619500"/>
            <a:ext cx="2771775" cy="1099459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기본적으로 검정색 전투화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먼지가 묻어 있으며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끈이 살짝 풀려 있음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370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0A307157-8EEE-48C7-9A3A-805CE8542F39}"/>
              </a:ext>
            </a:extLst>
          </p:cNvPr>
          <p:cNvSpPr/>
          <p:nvPr/>
        </p:nvSpPr>
        <p:spPr>
          <a:xfrm>
            <a:off x="1" y="1268413"/>
            <a:ext cx="12192000" cy="5128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5EF37EE-5B1C-48D2-A856-D1B701573D11}"/>
              </a:ext>
            </a:extLst>
          </p:cNvPr>
          <p:cNvSpPr/>
          <p:nvPr/>
        </p:nvSpPr>
        <p:spPr>
          <a:xfrm>
            <a:off x="0" y="0"/>
            <a:ext cx="561975" cy="561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9A88F-319D-444E-815E-5080FB8C0D16}"/>
              </a:ext>
            </a:extLst>
          </p:cNvPr>
          <p:cNvSpPr txBox="1"/>
          <p:nvPr/>
        </p:nvSpPr>
        <p:spPr>
          <a:xfrm>
            <a:off x="561975" y="96321"/>
            <a:ext cx="311467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 외형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5C35F8-886B-494D-9E65-C9ACFE8C8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077" y="1268413"/>
            <a:ext cx="3514420" cy="4716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08DD6F02-2A1A-4F3B-BF46-3B7A48FFE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733" y="3123830"/>
            <a:ext cx="1072611" cy="153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775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907</Words>
  <Application>Microsoft Office PowerPoint</Application>
  <PresentationFormat>와이드스크린</PresentationFormat>
  <Paragraphs>236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나눔스퀘어 ExtraBold</vt:lpstr>
      <vt:lpstr>Arial</vt:lpstr>
      <vt:lpstr>나눔스퀘어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Atents</dc:creator>
  <cp:lastModifiedBy>조 성훈</cp:lastModifiedBy>
  <cp:revision>310</cp:revision>
  <dcterms:created xsi:type="dcterms:W3CDTF">2021-03-29T02:11:06Z</dcterms:created>
  <dcterms:modified xsi:type="dcterms:W3CDTF">2021-04-04T07:30:01Z</dcterms:modified>
</cp:coreProperties>
</file>

<file path=docProps/thumbnail.jpeg>
</file>